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9" r:id="rId4"/>
    <p:sldId id="273" r:id="rId5"/>
    <p:sldId id="257" r:id="rId6"/>
    <p:sldId id="276" r:id="rId7"/>
    <p:sldId id="274" r:id="rId8"/>
    <p:sldId id="261" r:id="rId9"/>
    <p:sldId id="262" r:id="rId10"/>
    <p:sldId id="263" r:id="rId11"/>
    <p:sldId id="264" r:id="rId12"/>
    <p:sldId id="265" r:id="rId13"/>
    <p:sldId id="277" r:id="rId14"/>
    <p:sldId id="27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99"/>
    <a:srgbClr val="FF99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349" autoAdjust="0"/>
  </p:normalViewPr>
  <p:slideViewPr>
    <p:cSldViewPr>
      <p:cViewPr varScale="1">
        <p:scale>
          <a:sx n="83" d="100"/>
          <a:sy n="83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5B8A-5B01-45EB-A3D4-A55879D4066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CED2C-A508-4615-A69F-9AD4F2199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CED2C-A508-4615-A69F-9AD4F2199F8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E7A6-13D1-47DC-AF4A-50B4CA7B7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6BB24-FBCF-4FB8-AB2D-5877E20B00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B67CA-CB44-4E9A-8112-B6C7A6713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F441-B862-44AA-A689-FB7F851D3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47944-DA26-44F0-98E8-6885DDFF0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B1536-21BE-4BE2-95CF-3AEC5C9434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943C-2111-467A-8099-541514825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4B8F5-7AE7-4335-948B-5CDAB8DC8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6C089-7F4E-4088-BC97-10A1FB495C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27A9C-1643-44E1-9458-869008545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3A32A-8DF0-4B75-93EC-0319849FE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BD2D-7291-4805-859C-C446AE353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67ADB-96E7-479B-BBCD-FAF598B0633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88;&#1080;&#1077;&#1084;&#1099;%20&#1090;&#1086;&#1095;&#1077;&#1085;&#1080;&#1103;%20&#1085;&#1072;%20&#1090;&#1086;&#1082;&#1072;&#1088;&#1085;&#1086;&#1084;%20&#1089;&#1090;&#1072;&#1085;&#1082;&#1077;.mp4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td_120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0" y="1000108"/>
            <a:ext cx="8572528" cy="43783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УСТРОЙСТВО ТОКАРНОГО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СТАНКА ПО ДЕРЕВУ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СТД-120м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3598862" cy="3887788"/>
          </a:xfrm>
        </p:spPr>
        <p:txBody>
          <a:bodyPr/>
          <a:lstStyle/>
          <a:p>
            <a:pPr algn="just"/>
            <a:r>
              <a:rPr lang="ru-RU" sz="2000">
                <a:solidFill>
                  <a:schemeClr val="accent2"/>
                </a:solidFill>
              </a:rPr>
              <a:t>Задняя бабка служит опорой правого конца длинных заготовок. Она может перемещаться вдоль направляющих станины и закрепляется неподвижно болтом и гайкой. Окончательно конец заготовки поджимают центром. Его перемещают вращением маховика и закрепляют зажимом.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0580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Задняя бабка </a:t>
            </a:r>
          </a:p>
        </p:txBody>
      </p:sp>
      <p:pic>
        <p:nvPicPr>
          <p:cNvPr id="11270" name="Picture 6" descr="безымянный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133600"/>
            <a:ext cx="4008437" cy="4227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Подручник служит опорой для режущего инструмента. Он может перемещаться как вдоль, так и поперёк станины, закрепляется поворотом рукоятки.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65532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Подручник </a:t>
            </a:r>
          </a:p>
        </p:txBody>
      </p:sp>
      <p:pic>
        <p:nvPicPr>
          <p:cNvPr id="13317" name="Picture 5" descr="безымянный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644900"/>
            <a:ext cx="4249737" cy="3213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158162" cy="3341688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Точение деталей на станке производят специальными резцами – токарными стамесками. </a:t>
            </a:r>
          </a:p>
          <a:p>
            <a:r>
              <a:rPr lang="ru-RU" dirty="0">
                <a:solidFill>
                  <a:schemeClr val="accent2"/>
                </a:solidFill>
              </a:rPr>
              <a:t>Полукруглая – для черновой обработки</a:t>
            </a:r>
          </a:p>
          <a:p>
            <a:r>
              <a:rPr lang="ru-RU" dirty="0">
                <a:solidFill>
                  <a:schemeClr val="accent2"/>
                </a:solidFill>
              </a:rPr>
              <a:t>Косая – для чистового точения, подрезания торцов и отрезания детали.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056438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ТОКАРНЫЕ  СТАМЕСКИ</a:t>
            </a:r>
          </a:p>
        </p:txBody>
      </p:sp>
      <p:pic>
        <p:nvPicPr>
          <p:cNvPr id="14342" name="Picture 6" descr="безымянный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ru-RU" sz="1800" b="1" dirty="0" smtClean="0"/>
              <a:t>ДО НАЧАЛА РАБОТЫ</a:t>
            </a:r>
            <a:endParaRPr lang="ru-RU" sz="1800" dirty="0" smtClean="0"/>
          </a:p>
          <a:p>
            <a:r>
              <a:rPr lang="ru-RU" sz="1800" dirty="0" smtClean="0"/>
              <a:t>Правильно надеть спецодежду.</a:t>
            </a:r>
            <a:endParaRPr lang="ru-RU" sz="1800" b="1" dirty="0" smtClean="0"/>
          </a:p>
          <a:p>
            <a:r>
              <a:rPr lang="ru-RU" sz="1800" dirty="0" smtClean="0"/>
              <a:t>Проверить надежность крепления защитного кожуха ременной передачи.</a:t>
            </a:r>
            <a:endParaRPr lang="ru-RU" sz="1800" b="1" dirty="0" smtClean="0"/>
          </a:p>
          <a:p>
            <a:r>
              <a:rPr lang="ru-RU" sz="1800" dirty="0" smtClean="0"/>
              <a:t>Осмотреть надежность присоединения защитного заземления к корпусу станка.</a:t>
            </a:r>
            <a:endParaRPr lang="ru-RU" sz="1800" b="1" dirty="0" smtClean="0"/>
          </a:p>
          <a:p>
            <a:r>
              <a:rPr lang="ru-RU" sz="1800" dirty="0" smtClean="0"/>
              <a:t>Убрать со станка все посторонние предметы, инструменты разложить на установленные места.</a:t>
            </a:r>
            <a:endParaRPr lang="ru-RU" sz="1800" b="1" dirty="0" smtClean="0"/>
          </a:p>
          <a:p>
            <a:r>
              <a:rPr lang="ru-RU" sz="1800" dirty="0" smtClean="0"/>
              <a:t>Проверить нет ли в заготовке сучков и трещин, после чего надежно закрепить на станке.</a:t>
            </a:r>
            <a:endParaRPr lang="ru-RU" sz="1800" b="1" dirty="0" smtClean="0"/>
          </a:p>
          <a:p>
            <a:r>
              <a:rPr lang="ru-RU" sz="1800" dirty="0" smtClean="0"/>
              <a:t>Установить подручник с зазором 2-3 мм от обрабатываемой детали и закрепить его на высоте центровой линии заготовки.</a:t>
            </a:r>
            <a:endParaRPr lang="ru-RU" sz="1800" b="1" dirty="0" smtClean="0"/>
          </a:p>
          <a:p>
            <a:r>
              <a:rPr lang="ru-RU" sz="1800" dirty="0" smtClean="0"/>
              <a:t>Проверить исправность режущего инструмента и правильность его заточки.</a:t>
            </a:r>
            <a:endParaRPr lang="ru-RU" sz="1800" b="1" dirty="0" smtClean="0"/>
          </a:p>
          <a:p>
            <a:r>
              <a:rPr lang="ru-RU" sz="1800" dirty="0" smtClean="0"/>
              <a:t>На холостом ходу проверить работу станка, а также исправность пусковой коробки путем включения и выключения его кнопок.</a:t>
            </a:r>
            <a:endParaRPr lang="ru-RU" sz="1800" b="1" dirty="0" smtClean="0"/>
          </a:p>
          <a:p>
            <a:r>
              <a:rPr lang="ru-RU" sz="1800" dirty="0" smtClean="0"/>
              <a:t>Перед началом работы надеть защитные очки.</a:t>
            </a:r>
            <a:endParaRPr lang="ru-RU" sz="1800" b="1" dirty="0" smtClean="0"/>
          </a:p>
          <a:p>
            <a:endParaRPr lang="ru-RU" sz="1400" b="1" dirty="0" smtClean="0"/>
          </a:p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285728"/>
            <a:ext cx="900115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ПРАВИЛА  ПО  ТЕХНИКЕ  БЕЗОПАСНОСТИ  ПРИ  РАБОТЕ  НА  ТОКАРНОМ  СТАНКЕ  ПО  ДЕРЕВУ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00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ВО ВРЕМЯ РАБОТЫ</a:t>
            </a:r>
            <a:endParaRPr lang="ru-RU" sz="1800" dirty="0" smtClean="0"/>
          </a:p>
          <a:p>
            <a:r>
              <a:rPr lang="ru-RU" sz="1800" dirty="0" smtClean="0"/>
              <a:t>Подачу режущего инструмента на материал следует производить только после того, как рабочий вал наберет полное число оборотов. Подача инструмента должна быть плавной, без сильного нажима.</a:t>
            </a:r>
            <a:endParaRPr lang="ru-RU" sz="1800" b="1" dirty="0" smtClean="0"/>
          </a:p>
          <a:p>
            <a:r>
              <a:rPr lang="ru-RU" sz="1800" dirty="0" smtClean="0"/>
              <a:t>Своевременно подвигать подручник к обрабатываемой детали, не допускать увеличения зазора.</a:t>
            </a:r>
            <a:endParaRPr lang="ru-RU" sz="1800" b="1" dirty="0" smtClean="0"/>
          </a:p>
          <a:p>
            <a:r>
              <a:rPr lang="ru-RU" sz="1800" dirty="0" smtClean="0"/>
              <a:t>3.Во избежание травм во время работы на станке  </a:t>
            </a:r>
            <a:r>
              <a:rPr lang="ru-RU" sz="1800" b="1" dirty="0" smtClean="0"/>
              <a:t>ЗАПРЕЩАЕТСЯ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а) близко наклонять голову к станку;</a:t>
            </a:r>
            <a:br>
              <a:rPr lang="ru-RU" sz="1800" dirty="0" smtClean="0"/>
            </a:br>
            <a:r>
              <a:rPr lang="ru-RU" sz="1800" dirty="0" smtClean="0"/>
              <a:t>б) принимать и передавать предметы через работающий станок;</a:t>
            </a:r>
            <a:br>
              <a:rPr lang="ru-RU" sz="1800" dirty="0" smtClean="0"/>
            </a:br>
            <a:r>
              <a:rPr lang="ru-RU" sz="1800" dirty="0" smtClean="0"/>
              <a:t>в) замерять обрабатываемую деталь до полной остановки ее вращения;</a:t>
            </a:r>
            <a:br>
              <a:rPr lang="ru-RU" sz="1800" dirty="0" smtClean="0"/>
            </a:br>
            <a:r>
              <a:rPr lang="ru-RU" sz="1800" dirty="0" smtClean="0"/>
              <a:t>г) останавливать станок путем торможения рукой обрабатываемой детали;</a:t>
            </a:r>
            <a:br>
              <a:rPr lang="ru-RU" sz="1800" dirty="0" smtClean="0"/>
            </a:br>
            <a:r>
              <a:rPr lang="ru-RU" sz="1800" dirty="0" err="1" smtClean="0"/>
              <a:t>д</a:t>
            </a:r>
            <a:r>
              <a:rPr lang="ru-RU" sz="1800" dirty="0" smtClean="0"/>
              <a:t>) отходить от станка, не выключив его.</a:t>
            </a:r>
            <a:endParaRPr lang="ru-RU" sz="1800" b="1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10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5554683"/>
          </a:xfrm>
        </p:spPr>
        <p:txBody>
          <a:bodyPr/>
          <a:lstStyle/>
          <a:p>
            <a:r>
              <a:rPr lang="ru-RU" sz="1800" b="1" dirty="0" smtClean="0"/>
              <a:t>ОПАСНОСТИ В РАБОТЕ:</a:t>
            </a:r>
          </a:p>
          <a:p>
            <a:r>
              <a:rPr lang="ru-RU" sz="1800" dirty="0" smtClean="0"/>
              <a:t>Ранение глаз отлетающей стружкой</a:t>
            </a:r>
            <a:endParaRPr lang="ru-RU" sz="1800" b="1" dirty="0" smtClean="0"/>
          </a:p>
          <a:p>
            <a:r>
              <a:rPr lang="ru-RU" sz="1800" dirty="0" smtClean="0"/>
              <a:t>Ранение рук при прикосновении их к обрабатываемой детали.</a:t>
            </a:r>
            <a:endParaRPr lang="ru-RU" sz="1800" b="1" dirty="0" smtClean="0"/>
          </a:p>
          <a:p>
            <a:r>
              <a:rPr lang="ru-RU" sz="1800" dirty="0" smtClean="0"/>
              <a:t>Ранение рук при неправильном обращении с резцом.</a:t>
            </a:r>
            <a:endParaRPr lang="ru-RU" sz="1800" b="1" dirty="0" smtClean="0"/>
          </a:p>
          <a:p>
            <a:r>
              <a:rPr lang="ru-RU" sz="1800" dirty="0" smtClean="0"/>
              <a:t>Ранение осколками плохо склеенной древесины, косослойной, суковатой</a:t>
            </a:r>
            <a:endParaRPr lang="ru-RU" sz="1800" b="1" dirty="0" smtClean="0"/>
          </a:p>
          <a:p>
            <a:r>
              <a:rPr lang="ru-RU" sz="1800" b="1" dirty="0" smtClean="0"/>
              <a:t>ПОСЛЕ ОКОНЧАНИЯ РАБОТЫ</a:t>
            </a:r>
            <a:endParaRPr lang="ru-RU" sz="1800" dirty="0" smtClean="0"/>
          </a:p>
          <a:p>
            <a:r>
              <a:rPr lang="ru-RU" sz="1800" dirty="0" smtClean="0"/>
              <a:t>Уложить на свои места инструменты</a:t>
            </a:r>
            <a:endParaRPr lang="ru-RU" sz="1800" b="1" dirty="0" smtClean="0"/>
          </a:p>
          <a:p>
            <a:r>
              <a:rPr lang="ru-RU" sz="1800" dirty="0" smtClean="0"/>
              <a:t>Удалить со станка стружку при помощи щетки. Сдувать стружку ртом и сметать рукой ЗАПРЕЩАЕТСЯ.</a:t>
            </a:r>
            <a:endParaRPr lang="ru-RU" sz="1800" b="1" dirty="0" smtClean="0"/>
          </a:p>
          <a:p>
            <a:r>
              <a:rPr lang="ru-RU" sz="1800" dirty="0" smtClean="0"/>
              <a:t>Сдать станок учителю.</a:t>
            </a:r>
            <a:endParaRPr lang="ru-RU" sz="1800" b="1" dirty="0" smtClean="0"/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емы точения на токарном станк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142852"/>
            <a:ext cx="8215370" cy="6161528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00166" y="1214422"/>
            <a:ext cx="5805288" cy="27999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Приемы точения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7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026" grpId="0"/>
      <p:bldP spid="10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35535">
            <a:off x="452089" y="2310368"/>
            <a:ext cx="8106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Спасибо за внимание!!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1700213"/>
            <a:ext cx="8496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МАШИНОЙ называется механизм или система механизмов, предназначенная для преобразования энергии или выполнения полезной работы.</a:t>
            </a:r>
          </a:p>
          <a:p>
            <a:pPr eaLnBrk="0" hangingPunct="0"/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МАШИНЫ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03575" y="2997200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МАШИНЫ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50825" y="4005263"/>
            <a:ext cx="2808288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МАШИНЫ ОРУДИЯ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3933825"/>
            <a:ext cx="2952750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МАШИНЫ ДВИГАТЕЛИ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50825" y="5805488"/>
            <a:ext cx="24479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ТЕХНОЛОГИЧЕСКИЕ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916238" y="5805488"/>
            <a:ext cx="21605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ТРАНСПОРТНЫЕ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64163" y="5805488"/>
            <a:ext cx="34559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ТРАНСПОРТИРУЮЩИЕ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268538" y="3357563"/>
            <a:ext cx="9350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508625" y="3357563"/>
            <a:ext cx="10080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258888" y="5013325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2268538" y="5013325"/>
            <a:ext cx="16557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700338" y="4868863"/>
            <a:ext cx="43926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281988" cy="1655763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К ТЕХНОЛОГИЧЕСКИМ МАШИНАМ ОТНОСЯТСЯ: СВЕРЛИЛЬНЫЕ, ТОКАРНЫЕ И ФРЕЗЕРНЫЕ СТАНКИ.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804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ТЕХНОЛОГИЧЕСКИЕ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МАШИНЫ</a:t>
            </a:r>
          </a:p>
        </p:txBody>
      </p:sp>
      <p:pic>
        <p:nvPicPr>
          <p:cNvPr id="20487" name="Picture 7" descr="безымянный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2016125" cy="3060700"/>
          </a:xfrm>
          <a:prstGeom prst="rect">
            <a:avLst/>
          </a:prstGeom>
          <a:noFill/>
        </p:spPr>
      </p:pic>
      <p:pic>
        <p:nvPicPr>
          <p:cNvPr id="20488" name="Picture 8" descr="безымянный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644900"/>
            <a:ext cx="2994025" cy="3024188"/>
          </a:xfrm>
          <a:prstGeom prst="rect">
            <a:avLst/>
          </a:prstGeom>
          <a:noFill/>
        </p:spPr>
      </p:pic>
      <p:pic>
        <p:nvPicPr>
          <p:cNvPr id="20489" name="Picture 9" descr="безымянный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73463"/>
            <a:ext cx="2520950" cy="30241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images_1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785926"/>
            <a:ext cx="3682756" cy="4411189"/>
          </a:xfrm>
          <a:noFill/>
        </p:spPr>
      </p:pic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История относит изобретение </a:t>
            </a:r>
            <a:r>
              <a:rPr lang="ru-RU" sz="2000" b="1" dirty="0" smtClean="0"/>
              <a:t>токарного станка</a:t>
            </a:r>
            <a:r>
              <a:rPr lang="ru-RU" sz="2000" dirty="0" smtClean="0"/>
              <a:t> к 650 гг. до н. э. Станок представлял собой два установленных центра, между которыми зажималась заготовка из дерева, кости или рога. Раб или подмастерье вращал заготовку (один или несколько оборотов в одну сторону, затем в другую). Мастер держал резец в руках и, прижимая его в нужном месте к заготовке, снимал стружку, придавая заготовке требуемую форму. </a:t>
            </a: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48464" cy="1700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История  создания  токарных  станков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File_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559675"/>
          </a:xfrm>
          <a:prstGeom prst="rect">
            <a:avLst/>
          </a:prstGeom>
          <a:noFill/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" y="0"/>
            <a:ext cx="9143999" cy="1988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Работы </a:t>
            </a:r>
            <a:r>
              <a:rPr lang="ru-RU" sz="37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выполненные </a:t>
            </a:r>
            <a:r>
              <a:rPr lang="ru-RU" sz="37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на токарных </a:t>
            </a:r>
          </a:p>
          <a:p>
            <a:pPr algn="ctr"/>
            <a:r>
              <a:rPr lang="ru-RU" sz="37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станках по дереву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39552" y="1844824"/>
            <a:ext cx="7560840" cy="2736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Части  станка  СТД-120М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395536" y="2636912"/>
            <a:ext cx="7953109" cy="6516000"/>
            <a:chOff x="884" y="91"/>
            <a:chExt cx="4787" cy="39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" y="91"/>
              <a:ext cx="4787" cy="2294"/>
            </a:xfrm>
            <a:prstGeom prst="snip2SameRect">
              <a:avLst/>
            </a:prstGeom>
            <a:noFill/>
            <a:ln>
              <a:noFill/>
            </a:ln>
          </p:spPr>
        </p:pic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626" y="2915"/>
              <a:ext cx="26" cy="109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393" y="2994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393" y="3107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393" y="3220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846" y="3220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393" y="3333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613" y="3446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535" y="3446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2005" y="3672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901" y="3672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002" y="3672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1864" y="3785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762" y="3785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799" y="3785"/>
              <a:ext cx="31" cy="127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697" y="3923"/>
              <a:ext cx="22" cy="90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512" y="188640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1.Основание</a:t>
            </a:r>
          </a:p>
          <a:p>
            <a:r>
              <a:rPr lang="ru-RU" sz="2000" dirty="0" smtClean="0"/>
              <a:t>2.Электродвигатель</a:t>
            </a:r>
          </a:p>
          <a:p>
            <a:r>
              <a:rPr lang="ru-RU" sz="2000" dirty="0" smtClean="0"/>
              <a:t>3.Станина</a:t>
            </a:r>
          </a:p>
          <a:p>
            <a:r>
              <a:rPr lang="ru-RU" sz="2000" dirty="0" smtClean="0"/>
              <a:t>4.Ограждение ременной передачи</a:t>
            </a:r>
          </a:p>
          <a:p>
            <a:r>
              <a:rPr lang="ru-RU" sz="2000" dirty="0" smtClean="0"/>
              <a:t>5.Магнитный пускатель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60648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6.Светильник</a:t>
            </a:r>
          </a:p>
          <a:p>
            <a:r>
              <a:rPr lang="ru-RU" sz="2000" dirty="0" smtClean="0"/>
              <a:t>7.Передняя бабка</a:t>
            </a:r>
          </a:p>
          <a:p>
            <a:r>
              <a:rPr lang="ru-RU" sz="2000" dirty="0" smtClean="0"/>
              <a:t>8.Шпиндель</a:t>
            </a:r>
          </a:p>
          <a:p>
            <a:r>
              <a:rPr lang="ru-RU" sz="2000" dirty="0" smtClean="0"/>
              <a:t>9.Подручник</a:t>
            </a:r>
          </a:p>
          <a:p>
            <a:r>
              <a:rPr lang="ru-RU" sz="2000" dirty="0" smtClean="0"/>
              <a:t>10.Задняя бабка</a:t>
            </a:r>
          </a:p>
          <a:p>
            <a:r>
              <a:rPr lang="ru-RU" sz="2000" dirty="0" smtClean="0"/>
              <a:t>11.Защитный экран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– основа станка, на которой крепятся все части станка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832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Станина </a:t>
            </a:r>
          </a:p>
        </p:txBody>
      </p:sp>
      <p:pic>
        <p:nvPicPr>
          <p:cNvPr id="9221" name="Picture 5" descr="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103688"/>
            <a:ext cx="3240087" cy="2403475"/>
          </a:xfrm>
          <a:prstGeom prst="rect">
            <a:avLst/>
          </a:prstGeom>
          <a:noFill/>
        </p:spPr>
      </p:pic>
      <p:pic>
        <p:nvPicPr>
          <p:cNvPr id="9222" name="Picture 6" descr="index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221163"/>
            <a:ext cx="4032250" cy="1866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35975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В передней бабке установлен шпиндель – вал, получающий вращение от электродвигателя с помощью ременной передачи. Конец шпинделя имеет резьбу, на неё навинчивается специальное приспособление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для крепления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левого конца заготовки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– трезубец, планшайба,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патрон.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7691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передняя бабка</a:t>
            </a:r>
          </a:p>
        </p:txBody>
      </p:sp>
      <p:pic>
        <p:nvPicPr>
          <p:cNvPr id="10247" name="Picture 7" descr="безымянный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84538"/>
            <a:ext cx="4681537" cy="32432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547</Words>
  <Application>Microsoft Office PowerPoint</Application>
  <PresentationFormat>Экран (4:3)</PresentationFormat>
  <Paragraphs>87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ТОКАРНОГО СТАНКА ПО ДЕРЕВУ СТД-120</dc:title>
  <dc:creator>c1</dc:creator>
  <cp:lastModifiedBy>highlander</cp:lastModifiedBy>
  <cp:revision>69</cp:revision>
  <dcterms:created xsi:type="dcterms:W3CDTF">2008-01-22T08:52:08Z</dcterms:created>
  <dcterms:modified xsi:type="dcterms:W3CDTF">2013-12-20T19:37:03Z</dcterms:modified>
</cp:coreProperties>
</file>